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09" r:id="rId3"/>
    <p:sldId id="317" r:id="rId4"/>
    <p:sldId id="316" r:id="rId5"/>
    <p:sldId id="315" r:id="rId6"/>
    <p:sldId id="314" r:id="rId7"/>
    <p:sldId id="313" r:id="rId8"/>
    <p:sldId id="312" r:id="rId9"/>
    <p:sldId id="311" r:id="rId10"/>
    <p:sldId id="310" r:id="rId11"/>
    <p:sldId id="323" r:id="rId12"/>
    <p:sldId id="322" r:id="rId13"/>
    <p:sldId id="321" r:id="rId14"/>
    <p:sldId id="320" r:id="rId15"/>
    <p:sldId id="319" r:id="rId16"/>
    <p:sldId id="318" r:id="rId17"/>
    <p:sldId id="329" r:id="rId18"/>
    <p:sldId id="328" r:id="rId19"/>
    <p:sldId id="327" r:id="rId20"/>
    <p:sldId id="326" r:id="rId21"/>
    <p:sldId id="325" r:id="rId22"/>
    <p:sldId id="324" r:id="rId23"/>
    <p:sldId id="335" r:id="rId24"/>
    <p:sldId id="334" r:id="rId25"/>
    <p:sldId id="333" r:id="rId26"/>
    <p:sldId id="332" r:id="rId27"/>
    <p:sldId id="331" r:id="rId28"/>
    <p:sldId id="330" r:id="rId29"/>
    <p:sldId id="339" r:id="rId30"/>
    <p:sldId id="338" r:id="rId31"/>
    <p:sldId id="337" r:id="rId32"/>
    <p:sldId id="336" r:id="rId33"/>
    <p:sldId id="343" r:id="rId34"/>
    <p:sldId id="30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674635"/>
          </a:xfrm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Тема </a:t>
            </a:r>
            <a:r>
              <a:rPr lang="en-US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5.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УПРАВЛЕНИЕ ПРОЕКТНЫМИ РИСКАМИ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Понятие риска и неопределенности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Классификация проектных рисков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Система управления проектными рисками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Методы управления рисками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31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Классификация проектных рисков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Зная конкретные характеристики риска, можно осуще­ствить группировку сходных видов риска по тем или иным критериями, т.е. провести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классификацию рисков.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Основные виды рисков, определенных на основе функцио­нальных признаков, представлены в табл. 6.1.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19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401377"/>
              </p:ext>
            </p:extLst>
          </p:nvPr>
        </p:nvGraphicFramePr>
        <p:xfrm>
          <a:off x="467544" y="1124744"/>
          <a:ext cx="8192302" cy="5025816"/>
        </p:xfrm>
        <a:graphic>
          <a:graphicData uri="http://schemas.openxmlformats.org/drawingml/2006/table">
            <a:tbl>
              <a:tblPr/>
              <a:tblGrid>
                <a:gridCol w="409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6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376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Классификационный признак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Вид рисков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14">
                <a:tc rowSpan="2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Характер учета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Внешние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Внутренние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914">
                <a:tc rowSpan="2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Источник возникно­вения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Статические (чистые)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Динамические (спекулятивные)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914">
                <a:tc rowSpan="2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Влияние на затраты на управление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Единичные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Портфельные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086">
                <a:tc rowSpan="2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Возможности диверси­фикации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Систематические (недиверсифицируемые)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Несистематические (диверсифицируемые)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914">
                <a:tc rowSpan="2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Влияние на стоимость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Несущественные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Существенные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914">
                <a:tc rowSpan="2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Возможность страхо­вания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Нестрахуемые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Страхуемые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14">
                <a:tc rowSpan="3"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Управляемость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Полностью управляемые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Частично управляемые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Неуправляемые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260648"/>
            <a:ext cx="7848872" cy="49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Таблица 1 Классификация проектных рисков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1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Внешние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непосредственно не связаны с деятельно­стью компании. На их уровень влияет большое количество факторов, в том числе: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прямого воздействия (поставщики, потреби­тели, конкуренты, профсоюзы, государственные органы);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косвенного воздействия (политические, эко­номические, демографические, социальные и др.).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Внутренние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обусловлены деятельностью самой компании и ее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стейкхолдеров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(заинтересованных лиц). На их уровень влияют: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управления;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специализации;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производительности труда;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техники безопасности;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 логистических схем;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недооценка конкурентов;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ошибочная ценовая политика и др.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94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Статические (чистые)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характерны тем, что всегда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обусловливают убытки реализации проекта. Эти риски обладают относительно постоянным характером проявле­ния, имея при этом стабильную и устойчивую динамику основных ключевых экономических показателей. Их также называют чистыми рисками, потому что они отражают воз­можность получения отрицательного финансового резуль­тата. Основными факторами статических рисков являются: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негативное воздействие результатов стихийных бед­ствий (пожаров, землетрясений, наводнений и т.п.);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угроза собственности третьих лиц (например, вынуж­денное прекращение деятельности основного поставщика);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несчастные случаи (потеря вследствие смерти или недееспособности ключевых сотрудников компании).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Риски оцениваются вероятностью риска возникновения убытков (потерь) и размером этих убытков.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886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Динамические (спекулятивные)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означают возмож­ность получения как положительного, так и отрицательного результата реализации проекта, т.е. обеспечивают как допол­нительную прибыль, так и чистые убытки (потери). Для этих рисков характерно наличие следующих возможных исходов: появление отрицательного результата, сохранение ситуации в прежнем состоянии и появление положительного резуль­тата. Наиболее ярко динамические риски проявляются в областях реализации проекта, которые зависят от рыноч­ной конъюнктуры (изменение курса валют, изменение кур­совой стоимости акций, изменение стоимости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деривативов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изменение учетной ставки ЦБ РФ и др.).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987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Единичные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возникают тогда, когда компания осущест­вляет анализ и оценку проектных рисков по отдельному виду деятельности (например, производственной), вне связи с дру­гими видами деятельности (финансовой и инвестиционной), без учета изменения доходности портфеля рисков в целом.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40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Портфельные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учитываются в том случае, когда компания разрабатывает и управляет различными портфе­лями своих проектов. В этом случае риск портфеля связан с общим ухудшением его качества и показывает возмож­ность убытков (потерь) при вложении в определенный про­ект по сравнению с другими проектами.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0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Систематические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недиверсифицируемые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возни­кают для всех участников бизнес-деятельности. Они, как правило, определяются сменой стадий производственно- экономического цикла, уровнем платежеспособного спроса, изменениями налогового законодательства и другими фак­торами, на которые компания повлиять не может. Например, к систематическим рискам следует отнести риски изменения рыночных цен (обменные курсы иностранных валют, ставки процента и т.п.), которые влияют на изменение прибыли.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710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Несистематические (диверсифицируемые)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харак­терны для каждого конкретного проекта. Они связаны с низ­кой эффективностью управления (компетенцией персонала), усилением конкуренции на данном сегменте рынка, нерацио­нальной структурой капитала компании, а также другими факторами, негативных последствий которых можно в суще­ственной степени избежать при повышении общего уровня корпоративного управления. Например, компания может осуществлять операции хеджирования с тем, чтобы регу­лировать волатильность показателей прибыли или убытка. В табл. 2 приведены некоторые примеры систематических и несистематических рисков.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015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60996"/>
              </p:ext>
            </p:extLst>
          </p:nvPr>
        </p:nvGraphicFramePr>
        <p:xfrm>
          <a:off x="395536" y="1124744"/>
          <a:ext cx="8332509" cy="4968554"/>
        </p:xfrm>
        <a:graphic>
          <a:graphicData uri="http://schemas.openxmlformats.org/drawingml/2006/table">
            <a:tbl>
              <a:tblPr/>
              <a:tblGrid>
                <a:gridCol w="430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Примеры систематического риска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Примеры несистематического риска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Рост валового внутреннего про­дукта (ВВП) происходит более высокими темпами, чем ожидалось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Строительство нового завода обходится дороже, чем пред­полагалось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5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Процентные ставки растут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Забастовка рабочих на заводе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Растет курс обмена национальной валюты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Партию продукции при­ходится уничтожить из-за несоответствия требованиям безопасности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Темпы инфляции снижаются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Компания-конкурент сворачи­вает свою деятельность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Наблюдается снижение мировых цен на нефть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382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Запас нефти в мире растут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88640"/>
            <a:ext cx="8352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Таблица 2 - Некоторые виды систематических и несистематических рисков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2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своей деятельности инициаторы и менеджеры проектов неизбежно сталкиваются с ситуациями неопределенности и риска. Риск объективно присущ хозяйственной деятель­ности, и чтобы достичь успеха и победить в конкурентной борьбе, важно разработать эффективную и рациональную стратегию управления им.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Появление риска обусловлено неопределенностью внеш­ней, динамично изменяющейся, среды, с одной стороны, и ограниченностью ресурсов компании — с другой (рис. 6.1).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Большинство исследователей разделяют понятие неопределенности и понятие риска. Это разделение основано на следующих положениях.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146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800" baseline="30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Несущественные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обусловливают убытки (потери) от бизнес-деятельности в пределах значений риска (уровня приемлемости), при которых сохраняется высокий уровень эффективности бизнеса. Это допустимый риск потери части прибыли (дохода), при котором проект может быть конку­рентоспособным.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Существенные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обуславливают убытки (потери), которые значительно превышают прогнозируемую прибыль (доход) и могут привести к значительному уменьшению сто­имости проекта и компании в целом.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498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i="1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Нестрахуемые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те риски, которые не берутся стра­ховать страховые компании. Основными факторами (собы­тиями)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нестрахуемых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рисков, например, являются передача сотрудниками компании коммерческой информации конку­рентам. В случае наступления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нестрахуемых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рисков потери возмещаются за счет собственного капитала и специально создаваемых резервных фондов компании, т.е. используется так называемое самострахование.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87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Страхуемые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те, по которым проводится стра­хование. Основными факторами (событиями) страхового риска являются пожары и другие стихийные бедствия; порча и уничтожение продукции при транспортировке; невыпол­нение обязательств субподрядчиков; приостановка деловой активности компании; смерть или заболевание руководителя или ведущих сотрудников и др.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Полностью управляемые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это риски, условия воз­никновения, причины и следствия, вероятность и тяжесть последствий которых известны, существуют известные и апробированные многократно в деятельности конкретного предприятия методы управления.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94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Частично управляемые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те, идентификация кото­рых не является абсолютно точной, количественный анализ вызывает затруднения, методы управления известны, но не получили широкого применения на данном предприятии или у данной проектной команды.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Неуправляемые риски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риски, условия возникновения которых неизвестны, апробированных мер противодействия не существует.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567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Такая классификация позволяет лицу, принимающему решения, определиться с приоритетами при управлении рисками. Очевидно, что частично управляемые риски нуж­даются в дальнейшем изучении, идентификация же и анализ неуправляемых рисков с позиций приемлемого риска явля­ются чересчур дорогостоящими и длительными действиями и потому нецелесообразны.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 каждом предприятии и с учетом особенностей реа­лизуемых проектов может разрабатываться собственная классификация рисков. 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338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Стадии (этапы) основного процесса управления рисками проекта могут быть классифицированы по-разному. С уче­том существующей практики процесс управления рисками проекта, как правило, включает в себя следующие стадии:</a:t>
            </a:r>
            <a:endParaRPr lang="ru-RU" sz="18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2878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32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целей и стратегий по управлению рисками;</a:t>
            </a:r>
            <a:endParaRPr lang="ru-RU" sz="18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32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идентификация рисков;</a:t>
            </a:r>
            <a:endParaRPr lang="ru-RU" sz="18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32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и анализ рисков;</a:t>
            </a:r>
            <a:endParaRPr lang="ru-RU" sz="18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32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элиминирование рисков;</a:t>
            </a:r>
            <a:endParaRPr lang="ru-RU" sz="18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32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рисков.</a:t>
            </a:r>
            <a:endParaRPr lang="ru-RU" sz="18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193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Autofit/>
          </a:bodyPr>
          <a:lstStyle/>
          <a:p>
            <a:pPr indent="450215" algn="just"/>
            <a:r>
              <a:rPr lang="ru-RU" sz="1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Разработка целей и стратегий по управлению рисками </a:t>
            </a:r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проекта осуществляется для определения модели будущего результата реализации проекта, а также конкретной сово­купности ресурсов и способов (методов) их использования для получения требуемых ключевых экономических показа­телей реализации проекта.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Цель предполагает выбор конкретной модели будущего результата предпринимательской деятельности и совокуп­ности ресурсов и методов их использования при наличии рассматриваемых факторов риска. Причем признаки, свой­ства и мера этого результата должны быть точно опреде­лены.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Разработка стратегий по управлению рисками опирается на план риск-менеджмента.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План риск-менеджмента должен охватывать следующие основные аспекты: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методологию —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подходы, инструменты и источники информации, которые могут быть использованы для осу­ществления управления рисками;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полномочий и ответственности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реше­ние вопроса о том, какая структура и кто в ней осуществляет управление рисками для каждого типа действий и несет ответственность за результаты управления;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проведения мероприятий —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определяет, как часто будут осуществляться процедуры риск-менеджмента на предприятии. Результаты должны быть получены доста­точно рано для принятия правильных решений. Решения должны периодически пересматриваться в процессе текущей деятельности;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расчетов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их интерпретация для проведения качественного и количественного анализа;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границы допустимости риска —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пороговые критерии для каждого заинтересованного лица;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отчетов —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описание того, как результаты про­цесса риск-менеджмента будут отражены в документации, как они будут анализироваться и передаваться для менедже­ров, внутренних и внешних акционеров, контрагентов, инве­сторов и т.д.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Для разработки плана риск-менеджмента могут исполь­зоваться стандартные технологии планирования. При этом для отдельных проектов следует использовать планирование «снизу — вверх», так как каждый проект имеет свои особен­ности, а соответственно и подходы к управлению риском при их реализации могут различаться. Поэтому общий план риск-менеджмента необходимо корректировать с учетом особенностей конкретных проектов.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результате</a:t>
            </a:r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разработки плана риск-менеджмента должны быть получены: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руководящие документы (стандарты предприятия) по организации риск-менеджмента.</a:t>
            </a: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таким документам может относиться, например,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положение по управлению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риском,</a:t>
            </a:r>
            <a:r>
              <a:rPr lang="ru-RU" sz="1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содержащее ключевые моменты стратегии риск- менеджмента. Положение отражает философию компании по отношению к управлению риском. В нем должно быть очерчено разграничение полномочий между различными структурными единицами, указано, кто отвечает за опреде­ленные аспекты риск-менеджмента и т.п.;</a:t>
            </a:r>
            <a:endParaRPr lang="ru-RU" sz="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10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риск-менеджмента,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отражающий методологию, распределение полномочий и ответственности, график про­ведения мероприятий, методы расчетов и их интерпрета­цию, границы допустимости риска, формы отчетов по каж­дому процессу и т.п. План риск-менеджмента не содержит мероприятий по противодействию конкретным рискам — он дополняется планом </a:t>
            </a:r>
            <a:r>
              <a:rPr lang="ru-RU" sz="1000" spc="3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противорисковых</a:t>
            </a:r>
            <a:r>
              <a:rPr lang="ru-RU" sz="10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мероприятий, разра­батываемым отдельно.</a:t>
            </a:r>
            <a:endParaRPr lang="ru-RU" sz="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271911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2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84887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5517232"/>
            <a:ext cx="80648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3.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Схема основного процесса управления рисками проекта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23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2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12879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5589240"/>
            <a:ext cx="75608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4.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Уровни управления и мониторинг риск-менеджмента</a:t>
            </a:r>
            <a:endParaRPr lang="ru-RU" sz="11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2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48883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59632" y="6021288"/>
            <a:ext cx="77048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.1.</a:t>
            </a: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Факторы, обусловливающие неизбежность возникновения риска</a:t>
            </a:r>
            <a:endParaRPr lang="ru-RU" sz="11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44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2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840759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15616" y="5661248"/>
            <a:ext cx="71287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5.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Схема анализа рисков по методу Монте-Карло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92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4. Методы управления рисками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Обычно выделяют следующие методы управления рисками: уклонение, локализация, диссипация, компенсация. Схема методов управления рисками приведена на рис. 6.6.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678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29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41682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91680" y="5805264"/>
            <a:ext cx="65527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6.</a:t>
            </a:r>
            <a:r>
              <a:rPr lang="ru-RU" sz="1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Методы управления риском на предприятии</a:t>
            </a:r>
            <a:endParaRPr lang="ru-RU" sz="10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1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189885"/>
              </p:ext>
            </p:extLst>
          </p:nvPr>
        </p:nvGraphicFramePr>
        <p:xfrm>
          <a:off x="395536" y="908720"/>
          <a:ext cx="8064896" cy="5621806"/>
        </p:xfrm>
        <a:graphic>
          <a:graphicData uri="http://schemas.openxmlformats.org/drawingml/2006/table">
            <a:tbl>
              <a:tblPr/>
              <a:tblGrid>
                <a:gridCol w="166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326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600" u="none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Вид риска</a:t>
                      </a:r>
                      <a:endParaRPr lang="ru-RU" sz="1100" u="none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73355" algn="just">
                        <a:spcAft>
                          <a:spcPts val="0"/>
                        </a:spcAft>
                      </a:pPr>
                      <a:r>
                        <a:rPr lang="ru-RU" sz="1600" u="none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Возможные действия предпринимателя</a:t>
                      </a:r>
                      <a:endParaRPr lang="ru-RU" sz="1100" u="none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92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600" u="none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Несоблюдение партнером обязательств по контракту</a:t>
                      </a:r>
                      <a:endParaRPr lang="ru-RU" sz="1100" u="none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протокола о намерениях, где оговаривается срок, в течение которого обе сто­роны, заключающие контракт, могут внести в него изменения.</a:t>
                      </a:r>
                      <a:endParaRPr lang="ru-RU" sz="1100" u="none" strike="noStrike" spc="2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Указание в протоколе о намерениях раз­мера материальной ответственности сторон в слу­чае отказа от подписания контракта</a:t>
                      </a:r>
                      <a:endParaRPr lang="ru-RU" sz="1100" u="none" strike="noStrike" spc="2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Вступление контракта в силу не с момента под­писания, а с момента согласования.</a:t>
                      </a:r>
                      <a:endParaRPr lang="ru-RU" sz="1100" u="none" strike="noStrike" spc="2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Указание в контракте условий рассмотрения споров через третейский суд.</a:t>
                      </a:r>
                      <a:endParaRPr lang="ru-RU" sz="1100" u="none" strike="noStrike" spc="2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контракт системы штрафных санк­ций за каждое взятое обязательство по контракту (размер санкций определяется по договоренности сторон).</a:t>
                      </a:r>
                      <a:endParaRPr lang="ru-RU" sz="1100" u="none" strike="noStrike" spc="2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условия уплаты неустойки в размере 0,1% за каждый день невыполнения обязательств</a:t>
                      </a:r>
                      <a:endParaRPr lang="ru-RU" sz="1100" u="none" strike="noStrike" spc="2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282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600" u="none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Неплатеже­способность партнера</a:t>
                      </a:r>
                      <a:endParaRPr lang="ru-RU" sz="1100" u="none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Вступление контракта в силу после поступления средств на расчетный счет исполнителя.</a:t>
                      </a:r>
                      <a:endParaRPr lang="ru-RU" sz="1100" u="none" strike="noStrike" spc="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права собственности заказчику только после 100% оплаты.</a:t>
                      </a:r>
                      <a:endParaRPr lang="ru-RU" sz="1100" u="none" strike="noStrike" spc="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услуг банка по аккредитивной форме расчетов.</a:t>
                      </a:r>
                      <a:endParaRPr lang="ru-RU" sz="1100" u="none" strike="noStrike" spc="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контракт условия залоговых платежей.</a:t>
                      </a:r>
                      <a:endParaRPr lang="ru-RU" sz="1100" u="none" strike="noStrike" spc="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+mj-lt"/>
                        <a:buAutoNum type="arabicPeriod"/>
                      </a:pPr>
                      <a:r>
                        <a:rPr lang="ru-RU" sz="1600" u="none" strike="noStrike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с банком договора на </a:t>
                      </a:r>
                      <a:r>
                        <a:rPr lang="ru-RU" sz="1600" u="none" strike="noStrike" spc="2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факторинговое</a:t>
                      </a:r>
                      <a:r>
                        <a:rPr lang="ru-RU" sz="1600" u="none" strike="noStrike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обслуживание возможной дебиторской задолжен­ности</a:t>
                      </a:r>
                      <a:endParaRPr lang="ru-RU" sz="1100" u="none" strike="noStrike" spc="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88640"/>
            <a:ext cx="8028384" cy="49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Таблица 2- Минимизация рисков по хозяйственным контрактам</a:t>
            </a:r>
            <a:endParaRPr lang="ru-RU" sz="12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45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9321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 Риск имеет место только в тех случаях, когда прини­мать решение необходимо (если это не так, нет смысла рисковать). Иначе говоря, именно необходимость принимать решения в условиях неопределенности порождает риск. При отсутствии таковой необходимости нет и риска.</a:t>
            </a:r>
            <a:endParaRPr lang="ru-RU" sz="18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904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 lnSpcReduction="10000"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 startAt="2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Риск субъективен, а неопределенность объективна. Например, объективное отсутствие достоверной инфор­мации о потенциальном объеме спроса на производимую продукцию приводит к возникновению спектра рисков для участников проекта. Риск, порожденный неопределен­ностью вследствие отсутствия маркетингового исследования для проекта, обращается в кредитный риск для инвестора, а в случае невозврата кредита — в риск потери ликвид­ности и далее в риск банкротства, а для реципиента этот риск трансформируется в риск непредвиденных колебаний рыночной конъюнктуры. Для каждого лица, принимающего решение, проявление риска индивидуально как в качествен­ном, так и в количественном выражении.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47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/>
          </a:bodyPr>
          <a:lstStyle/>
          <a:p>
            <a:pPr marL="457200" lvl="1" indent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None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Неопределенность существует, как правило, в тех слу­чаях, когда вероятности и влияние в последствие приходится определять субъективно из-за отсутствия статистиче­ских данных за предшествующие периоды. Риск характерен для производственно-экономических систем с массовыми событиями.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None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Риск всегда связан с какой-либо деятельностью. Иначе говоря, если предприятие планирует реализовать про­ект — оно подвержено инвестиционным, рыночным рискам; если же компания не осуществляет никаких действий, она опять-таки несет риски — риск неполученной прибыли, те же рыночные риски и пр. Это заложено уже в самом опре­делении понятия «предприятие».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51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Таким образом,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риск возникает тогда, когда нужно при­нять решение, связанное с преодолением неопределенности в ситуации неизбежного выбора.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Поскольку любое хозяй­ственное решение, как правило, связано с выбором наилуч­шего из имеющихся вариантов, оно неизбежно подразуме­вает наступление ситуации риска, следовательно, менеджеры предприятия должны уделять значительное внимание управ­лению риском.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3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9" y="1844824"/>
            <a:ext cx="8240602" cy="2295691"/>
          </a:xfrm>
        </p:spPr>
      </p:pic>
      <p:sp>
        <p:nvSpPr>
          <p:cNvPr id="4" name="Прямоугольник 3"/>
          <p:cNvSpPr/>
          <p:nvPr/>
        </p:nvSpPr>
        <p:spPr>
          <a:xfrm>
            <a:off x="539551" y="4509120"/>
            <a:ext cx="8332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Соотношение между риском и неопределенностью пред­ставлено на рис.2. </a:t>
            </a:r>
            <a:endParaRPr lang="ru-RU" sz="11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5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ситуации риска возможна оценка следующих основных моментов: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получения желаемого результата (удачи);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наступления нежелательного исхода;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отклонения от выбранной цели;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arenR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благоприятные и неблагоприятные послед­ствия действий.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Наиболее важными характеристиками отдельного вида риска являются: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возникновения;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факторы возникновения;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учета;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последствий.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073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9264</TotalTime>
  <Words>2244</Words>
  <Application>Microsoft Office PowerPoint</Application>
  <PresentationFormat>Экран (4:3)</PresentationFormat>
  <Paragraphs>145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Lucida Sans Unicode</vt:lpstr>
      <vt:lpstr>Microsoft Sans Serif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Ставропольский 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Генезис понятия организационная культура</dc:title>
  <dc:creator>ДВ</dc:creator>
  <cp:lastModifiedBy>Марина Коршикова</cp:lastModifiedBy>
  <cp:revision>52</cp:revision>
  <dcterms:created xsi:type="dcterms:W3CDTF">2014-04-21T11:00:57Z</dcterms:created>
  <dcterms:modified xsi:type="dcterms:W3CDTF">2017-02-03T06:04:11Z</dcterms:modified>
</cp:coreProperties>
</file>